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94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6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2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6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77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4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2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0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5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8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3B75-EFB7-489C-B76E-A7F5294D447F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498E-7FB5-408B-8BCE-C2CE259A4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7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GB" sz="4800" b="1" dirty="0" smtClean="0">
                <a:solidFill>
                  <a:srgbClr val="008B98"/>
                </a:solidFill>
              </a:rPr>
              <a:t>Economy</a:t>
            </a:r>
            <a:r>
              <a:rPr lang="en-GB" sz="4800" b="1" dirty="0" smtClean="0"/>
              <a:t> </a:t>
            </a:r>
            <a:r>
              <a:rPr lang="en-GB" sz="4800" b="1" dirty="0" smtClean="0">
                <a:solidFill>
                  <a:srgbClr val="008B98"/>
                </a:solidFill>
              </a:rPr>
              <a:t>Project</a:t>
            </a:r>
            <a:endParaRPr lang="en-GB" sz="4800" dirty="0">
              <a:solidFill>
                <a:srgbClr val="008B9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00808"/>
            <a:ext cx="5050904" cy="452596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Resilience outcome</a:t>
            </a:r>
          </a:p>
          <a:p>
            <a:r>
              <a:rPr lang="en-GB" sz="3000" dirty="0" smtClean="0"/>
              <a:t>More than profit</a:t>
            </a:r>
          </a:p>
          <a:p>
            <a:r>
              <a:rPr lang="en-GB" sz="3000" dirty="0" smtClean="0"/>
              <a:t>Respect resource limits</a:t>
            </a:r>
          </a:p>
          <a:p>
            <a:r>
              <a:rPr lang="en-GB" sz="3000" dirty="0" smtClean="0"/>
              <a:t>Appropriate localisation</a:t>
            </a:r>
          </a:p>
          <a:p>
            <a:r>
              <a:rPr lang="en-GB" sz="3000" dirty="0" smtClean="0"/>
              <a:t>Serves the community</a:t>
            </a:r>
          </a:p>
          <a:p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… and big enough to provide the jobs and goods we need</a:t>
            </a:r>
            <a:endParaRPr lang="en-GB" sz="3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1661"/>
            <a:ext cx="24669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7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800" b="1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GB" sz="4800" b="1" dirty="0" smtClean="0">
                <a:solidFill>
                  <a:srgbClr val="008B98"/>
                </a:solidFill>
              </a:rPr>
              <a:t>Economy</a:t>
            </a:r>
            <a:r>
              <a:rPr lang="en-GB" sz="4800" b="1" dirty="0" smtClean="0"/>
              <a:t> </a:t>
            </a:r>
            <a:r>
              <a:rPr lang="en-GB" sz="4800" b="1" dirty="0" smtClean="0">
                <a:solidFill>
                  <a:srgbClr val="008B98"/>
                </a:solidFill>
              </a:rPr>
              <a:t>Project</a:t>
            </a:r>
            <a:r>
              <a:rPr lang="en-GB" sz="4800" dirty="0" smtClean="0">
                <a:solidFill>
                  <a:srgbClr val="008B98"/>
                </a:solidFill>
              </a:rPr>
              <a:t/>
            </a:r>
            <a:br>
              <a:rPr lang="en-GB" sz="4800" dirty="0" smtClean="0">
                <a:solidFill>
                  <a:srgbClr val="008B98"/>
                </a:solidFill>
              </a:rPr>
            </a:br>
            <a:r>
              <a:rPr lang="en-GB" sz="2200" dirty="0" smtClean="0">
                <a:solidFill>
                  <a:srgbClr val="008B98"/>
                </a:solidFill>
              </a:rPr>
              <a:t>helping you build a new kind of local economy, right where you live</a:t>
            </a:r>
            <a:endParaRPr lang="en-GB" sz="4800" dirty="0">
              <a:solidFill>
                <a:srgbClr val="008B9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2106459" cy="755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1700808"/>
            <a:ext cx="2628000" cy="2052000"/>
          </a:xfrm>
          <a:prstGeom prst="rect">
            <a:avLst/>
          </a:prstGeom>
          <a:gradFill flip="none" rotWithShape="1">
            <a:gsLst>
              <a:gs pos="0">
                <a:srgbClr val="008B98">
                  <a:tint val="66000"/>
                  <a:satMod val="160000"/>
                </a:srgbClr>
              </a:gs>
              <a:gs pos="50000">
                <a:srgbClr val="008B98">
                  <a:tint val="44500"/>
                  <a:satMod val="160000"/>
                </a:srgbClr>
              </a:gs>
              <a:gs pos="100000">
                <a:srgbClr val="008B9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Leadership</a:t>
            </a:r>
          </a:p>
          <a:p>
            <a:pPr algn="ctr"/>
            <a:endParaRPr lang="en-GB" sz="2000" dirty="0" smtClean="0">
              <a:solidFill>
                <a:schemeClr val="tx1"/>
              </a:solidFill>
            </a:endParaRP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Why we need a new economy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Enterprises and system features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How to lead the changes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Economic evaluation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4160" y="1705663"/>
            <a:ext cx="2628000" cy="2052000"/>
          </a:xfrm>
          <a:prstGeom prst="rect">
            <a:avLst/>
          </a:prstGeom>
          <a:gradFill flip="none" rotWithShape="1">
            <a:gsLst>
              <a:gs pos="0">
                <a:srgbClr val="008B98">
                  <a:tint val="66000"/>
                  <a:satMod val="160000"/>
                </a:srgbClr>
              </a:gs>
              <a:gs pos="50000">
                <a:srgbClr val="008B98">
                  <a:tint val="44500"/>
                  <a:satMod val="160000"/>
                </a:srgbClr>
              </a:gs>
              <a:gs pos="100000">
                <a:srgbClr val="008B98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Vision</a:t>
            </a:r>
          </a:p>
          <a:p>
            <a:pPr algn="ctr"/>
            <a:endParaRPr lang="en-GB" sz="2000" dirty="0" smtClean="0">
              <a:solidFill>
                <a:schemeClr val="tx1"/>
              </a:solidFill>
            </a:endParaRP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What’s the purpose?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How is it different to today?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What will enable it to happen?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Workshop guides and samples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3937911"/>
            <a:ext cx="2628000" cy="2052000"/>
          </a:xfrm>
          <a:prstGeom prst="rect">
            <a:avLst/>
          </a:prstGeom>
          <a:gradFill flip="none" rotWithShape="1">
            <a:gsLst>
              <a:gs pos="0">
                <a:srgbClr val="008B98">
                  <a:tint val="66000"/>
                  <a:satMod val="160000"/>
                </a:srgbClr>
              </a:gs>
              <a:gs pos="50000">
                <a:srgbClr val="008B98">
                  <a:tint val="44500"/>
                  <a:satMod val="160000"/>
                </a:srgbClr>
              </a:gs>
              <a:gs pos="100000">
                <a:srgbClr val="008B98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Transform businesses</a:t>
            </a:r>
          </a:p>
          <a:p>
            <a:pPr algn="ctr"/>
            <a:endParaRPr lang="en-GB" sz="2000" dirty="0" smtClean="0">
              <a:solidFill>
                <a:schemeClr val="tx1"/>
              </a:solidFill>
            </a:endParaRP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Who is ready for change?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Building relationships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Examples and business cases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Services and support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4160" y="3942766"/>
            <a:ext cx="2628000" cy="2052000"/>
          </a:xfrm>
          <a:prstGeom prst="rect">
            <a:avLst/>
          </a:prstGeom>
          <a:gradFill flip="none" rotWithShape="1">
            <a:gsLst>
              <a:gs pos="0">
                <a:srgbClr val="008B98">
                  <a:tint val="66000"/>
                  <a:satMod val="160000"/>
                </a:srgbClr>
              </a:gs>
              <a:gs pos="50000">
                <a:srgbClr val="008B98">
                  <a:tint val="44500"/>
                  <a:satMod val="160000"/>
                </a:srgbClr>
              </a:gs>
              <a:gs pos="100000">
                <a:srgbClr val="008B98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Start enterprises</a:t>
            </a:r>
          </a:p>
          <a:p>
            <a:pPr algn="ctr"/>
            <a:endParaRPr lang="en-GB" sz="2000" dirty="0" smtClean="0">
              <a:solidFill>
                <a:schemeClr val="tx1"/>
              </a:solidFill>
            </a:endParaRP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Inspiration and stories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Ways to support entrepreneurs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Incubators, mentors, coaching</a:t>
            </a:r>
          </a:p>
          <a:p>
            <a:pPr marL="72000" indent="-72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Investment readiness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20" y="1777671"/>
            <a:ext cx="1909657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93" y="3118695"/>
            <a:ext cx="125297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49320"/>
            <a:ext cx="1891892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69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47" y="2060848"/>
            <a:ext cx="2813373" cy="35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GB" b="1" dirty="0">
                <a:solidFill>
                  <a:srgbClr val="008B98"/>
                </a:solidFill>
              </a:rPr>
              <a:t>Economy</a:t>
            </a:r>
            <a:r>
              <a:rPr lang="en-GB" b="1" dirty="0"/>
              <a:t> </a:t>
            </a:r>
            <a:r>
              <a:rPr lang="en-GB" b="1" dirty="0" smtClean="0">
                <a:solidFill>
                  <a:srgbClr val="008B98"/>
                </a:solidFill>
              </a:rPr>
              <a:t>Project </a:t>
            </a:r>
            <a:r>
              <a:rPr lang="en-GB" dirty="0" smtClean="0"/>
              <a:t>– on the ground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3886874" y="1700808"/>
            <a:ext cx="571500" cy="285750"/>
          </a:xfrm>
          <a:prstGeom prst="rightArrow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782349" y="3751888"/>
            <a:ext cx="571500" cy="285750"/>
          </a:xfrm>
          <a:prstGeom prst="rightArrow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3886874" y="5807545"/>
            <a:ext cx="571500" cy="285750"/>
          </a:xfrm>
          <a:prstGeom prst="rightArrow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1839119" y="3751888"/>
            <a:ext cx="571500" cy="285750"/>
          </a:xfrm>
          <a:prstGeom prst="rightArrow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7351" y="3068960"/>
            <a:ext cx="2046737" cy="156966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Totnes Engine Room</a:t>
            </a:r>
            <a:endParaRPr lang="en-GB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1628800"/>
            <a:ext cx="2880000" cy="1476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INSPIRED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 collective vision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opportunities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 inspiring stories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 entrepreneurs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Livelihood shifters, youth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70099" y="1660653"/>
            <a:ext cx="2880000" cy="1476000"/>
          </a:xfrm>
          <a:prstGeom prst="roundRect">
            <a:avLst/>
          </a:prstGeom>
          <a:solidFill>
            <a:srgbClr val="008B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HELP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all business aspects via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Training/workshop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DIY / self-service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12974" y="4617296"/>
            <a:ext cx="2880000" cy="1476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MONEY 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(e.g. &lt;£100k)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 to local investors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Crowd funding, Community shares/bonds, Green angels, Credit Union,                     Micro-finance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4596497"/>
            <a:ext cx="2880000" cy="1476000"/>
          </a:xfrm>
          <a:prstGeom prst="roundRect">
            <a:avLst/>
          </a:prstGeom>
          <a:solidFill>
            <a:srgbClr val="008B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GIVE BACK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Membership &amp; fees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Mentor new enterprises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Training/apprenticeships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Sponsor/donate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 data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64288" y="5805264"/>
            <a:ext cx="1920097" cy="990600"/>
          </a:xfrm>
          <a:prstGeom prst="roundRect">
            <a:avLst/>
          </a:prstGeom>
          <a:solidFill>
            <a:srgbClr val="008B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MONEY 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(e.g. &gt;£100k)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 to Investment Readiness Programme</a:t>
            </a:r>
          </a:p>
        </p:txBody>
      </p:sp>
    </p:spTree>
    <p:extLst>
      <p:ext uri="{BB962C8B-B14F-4D97-AF65-F5344CB8AC3E}">
        <p14:creationId xmlns:p14="http://schemas.microsoft.com/office/powerpoint/2010/main" val="41278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GB" sz="3600" b="1" dirty="0">
                <a:solidFill>
                  <a:srgbClr val="008B98"/>
                </a:solidFill>
              </a:rPr>
              <a:t>Economy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008B98"/>
                </a:solidFill>
              </a:rPr>
              <a:t>Project </a:t>
            </a:r>
            <a:r>
              <a:rPr lang="en-GB" sz="3600" dirty="0" smtClean="0"/>
              <a:t>- investment readiness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8232"/>
            <a:ext cx="2890664" cy="470912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1. Lack of investment readiness</a:t>
            </a:r>
          </a:p>
          <a:p>
            <a:r>
              <a:rPr lang="en-GB" dirty="0"/>
              <a:t>2. Lack of appropriate finance</a:t>
            </a:r>
          </a:p>
          <a:p>
            <a:r>
              <a:rPr lang="en-GB" dirty="0"/>
              <a:t>3. Acute dependence upon grant-funding</a:t>
            </a:r>
          </a:p>
          <a:p>
            <a:r>
              <a:rPr lang="en-GB" dirty="0"/>
              <a:t>4. Lack of knowledge-sharing opportunities</a:t>
            </a:r>
            <a:endParaRPr lang="en-GB" dirty="0"/>
          </a:p>
        </p:txBody>
      </p:sp>
      <p:pic>
        <p:nvPicPr>
          <p:cNvPr id="4" name="Picture 3" descr="Structure_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45" y="1844824"/>
            <a:ext cx="5856651" cy="439248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39952" y="5589240"/>
            <a:ext cx="3888433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Arial" pitchFamily="34" charset="0"/>
                <a:cs typeface="Arial" pitchFamily="34" charset="0"/>
              </a:rPr>
              <a:t>Inspiration and support for new enterprises</a:t>
            </a:r>
          </a:p>
          <a:p>
            <a:pPr algn="ctr"/>
            <a:r>
              <a:rPr lang="en-GB" sz="1100" dirty="0" smtClean="0">
                <a:latin typeface="Arial" pitchFamily="34" charset="0"/>
                <a:cs typeface="Arial" pitchFamily="34" charset="0"/>
              </a:rPr>
              <a:t>Building a pipeline of enterprises needing an investment readiness programme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7"/>
            <a:ext cx="4191000" cy="2765238"/>
          </a:xfrm>
          <a:prstGeom prst="rect">
            <a:avLst/>
          </a:prstGeom>
          <a:ln>
            <a:solidFill>
              <a:srgbClr val="008B98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16" y="3126494"/>
            <a:ext cx="3523767" cy="3315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4811" y="211286"/>
            <a:ext cx="27016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8B98"/>
                </a:solidFill>
              </a:rPr>
              <a:t>Join us…</a:t>
            </a:r>
          </a:p>
          <a:p>
            <a:endParaRPr lang="en-GB" sz="2800" dirty="0" smtClean="0"/>
          </a:p>
          <a:p>
            <a:r>
              <a:rPr lang="en-GB" sz="2800" dirty="0" smtClean="0"/>
              <a:t>TN conference, Battersea </a:t>
            </a:r>
          </a:p>
          <a:p>
            <a:r>
              <a:rPr lang="en-GB" sz="2800" dirty="0" smtClean="0"/>
              <a:t>Sep 13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2012</a:t>
            </a:r>
            <a:endParaRPr lang="en-GB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89614"/>
            <a:ext cx="4191000" cy="294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246</Words>
  <Application>Microsoft Office PowerPoint</Application>
  <PresentationFormat>On-screen Show (4:3)</PresentationFormat>
  <Paragraphs>70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REconomy Project</vt:lpstr>
      <vt:lpstr>REconomy Project helping you build a new kind of local economy, right where you live</vt:lpstr>
      <vt:lpstr>REconomy Project – on the ground</vt:lpstr>
      <vt:lpstr>REconomy Project - investment readiness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REconomy Project</dc:title>
  <dc:creator>Fiona</dc:creator>
  <cp:lastModifiedBy>Fiona</cp:lastModifiedBy>
  <cp:revision>21</cp:revision>
  <dcterms:created xsi:type="dcterms:W3CDTF">2012-03-20T09:37:48Z</dcterms:created>
  <dcterms:modified xsi:type="dcterms:W3CDTF">2012-04-24T18:00:05Z</dcterms:modified>
</cp:coreProperties>
</file>